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300" r:id="rId36"/>
    <p:sldId id="295" r:id="rId37"/>
    <p:sldId id="296" r:id="rId38"/>
    <p:sldId id="297" r:id="rId39"/>
    <p:sldId id="299" r:id="rId40"/>
  </p:sldIdLst>
  <p:sldSz cx="10075863" cy="756285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6E4E9"/>
    <a:srgbClr val="1D4F9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980" y="-4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5299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5300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9375" y="965200"/>
            <a:ext cx="5067300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201738" y="4784725"/>
            <a:ext cx="5368925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876378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9625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93AA-BE3E-428E-8F13-11AD863F45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70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44251-A37D-454F-80B9-6C9D4AE989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60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3613" y="282575"/>
            <a:ext cx="2190750" cy="6615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282575"/>
            <a:ext cx="6421438" cy="6615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CC341-2827-4ABB-9B3B-071E2C6EFD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89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282575"/>
            <a:ext cx="8601075" cy="1258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327E5-ECDF-41AC-95D3-42F5E51AB3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987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F3CEA-A8EF-478F-B9BA-A4FFD270A9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54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CFF62-997D-403B-A382-D00B7AAD4F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42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1963738"/>
            <a:ext cx="4305300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7475" y="1963738"/>
            <a:ext cx="430688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006BB-B321-4B06-A116-2541487673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21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A7D6-A4F1-4609-9C52-9C68B2EB55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29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7B2B-E180-44D4-8DBA-D3C8DA38A2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09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3EB61-5E4A-4A7C-86DF-F530CE9B9B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698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6ADA3-1C38-45E7-B6CE-697AD0852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31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84564-9612-4902-812A-1495CE1344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018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282575"/>
            <a:ext cx="8601075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1963738"/>
            <a:ext cx="8764588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723900" y="7078663"/>
            <a:ext cx="9351963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9" name="AutoShape 4"/>
          <p:cNvSpPr>
            <a:spLocks noChangeArrowheads="1"/>
          </p:cNvSpPr>
          <p:nvPr/>
        </p:nvSpPr>
        <p:spPr bwMode="auto">
          <a:xfrm>
            <a:off x="1985963" y="7291388"/>
            <a:ext cx="8089900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9750"/>
            <a:ext cx="23431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4B5AD3D-0857-49FB-8F89-5077BD2F10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Helvetica" pitchFamily="34" charset="0"/>
          <a:ea typeface="Lucida Sans Unicode" charset="0"/>
          <a:cs typeface="Lucida Sans Unicode" charset="0"/>
        </a:defRPr>
      </a:lvl2pPr>
      <a:lvl3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Helvetica" pitchFamily="34" charset="0"/>
          <a:ea typeface="Lucida Sans Unicode" charset="0"/>
          <a:cs typeface="Lucida Sans Unicode" charset="0"/>
        </a:defRPr>
      </a:lvl3pPr>
      <a:lvl4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Helvetica" pitchFamily="34" charset="0"/>
          <a:ea typeface="Lucida Sans Unicode" charset="0"/>
          <a:cs typeface="Lucida Sans Unicode" charset="0"/>
        </a:defRPr>
      </a:lvl4pPr>
      <a:lvl5pPr algn="l" defTabSz="457200" rtl="0" eaLnBrk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Helvetica" pitchFamily="34" charset="0"/>
          <a:ea typeface="Lucida Sans Unicode" charset="0"/>
          <a:cs typeface="Lucida Sans Unicode" charset="0"/>
        </a:defRPr>
      </a:lvl5pPr>
      <a:lvl6pPr marL="25146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6pPr>
      <a:lvl7pPr marL="29718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7pPr>
      <a:lvl8pPr marL="34290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8pPr>
      <a:lvl9pPr marL="3886200" indent="-228600" algn="l" defTabSz="457200" rtl="0" fontAlgn="base" hangingPunct="0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770731" y="3245394"/>
            <a:ext cx="86868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38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4800" b="1" dirty="0" smtClean="0">
                <a:solidFill>
                  <a:srgbClr val="96E4E9"/>
                </a:solidFill>
                <a:latin typeface="+mj-lt"/>
              </a:rPr>
              <a:t>Hardware Maintenance Training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858000" cy="4114800"/>
          </a:xfrm>
          <a:prstGeom prst="rect">
            <a:avLst/>
          </a:prstGeom>
          <a:solidFill>
            <a:srgbClr val="1D4F90"/>
          </a:solidFill>
          <a:ln w="38100">
            <a:solidFill>
              <a:srgbClr val="1D4F90"/>
            </a:solidFill>
            <a:round/>
            <a:headEnd/>
            <a:tailEnd/>
          </a:ln>
          <a:effectLst/>
          <a:extLst/>
        </p:spPr>
      </p:pic>
      <p:sp>
        <p:nvSpPr>
          <p:cNvPr id="4" name="TextBox 3"/>
          <p:cNvSpPr txBox="1"/>
          <p:nvPr/>
        </p:nvSpPr>
        <p:spPr>
          <a:xfrm>
            <a:off x="1612942" y="1869202"/>
            <a:ext cx="6777789" cy="464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accent6">
                    <a:lumMod val="10000"/>
                  </a:schemeClr>
                </a:solidFill>
                <a:latin typeface="+mn-lt"/>
              </a:rPr>
              <a:t>Preventative Maintenance Schedule for LL3036</a:t>
            </a:r>
            <a:endParaRPr lang="en-US" sz="26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2057400" y="299085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4800" b="1" dirty="0" smtClean="0">
                <a:solidFill>
                  <a:srgbClr val="96E4E9"/>
                </a:solidFill>
                <a:latin typeface="+mj-lt"/>
              </a:rPr>
              <a:t>Weekly Preventative Maintenance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1379538" y="1828800"/>
            <a:ext cx="7086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2800" b="1" dirty="0" smtClean="0">
                <a:latin typeface="+mn-lt"/>
              </a:rPr>
              <a:t>Air Filter – Remove – Inspect - Clean - Replace</a:t>
            </a:r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2794000"/>
            <a:ext cx="3886200" cy="23050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1D4F9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560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2790825"/>
            <a:ext cx="3865562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5606" name="Text Box 9"/>
          <p:cNvSpPr txBox="1">
            <a:spLocks noChangeArrowheads="1"/>
          </p:cNvSpPr>
          <p:nvPr/>
        </p:nvSpPr>
        <p:spPr bwMode="auto">
          <a:xfrm>
            <a:off x="617538" y="5324475"/>
            <a:ext cx="86868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2400" b="1" dirty="0" smtClean="0">
                <a:latin typeface="+mn-lt"/>
              </a:rPr>
              <a:t>Remove  thumbs screws                        Remove filter media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2514600" y="1619250"/>
            <a:ext cx="7086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3200" b="1" dirty="0" smtClean="0">
                <a:latin typeface="+mn-lt"/>
              </a:rPr>
              <a:t>Inspect exhaust - Clean</a:t>
            </a: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75" y="2514600"/>
            <a:ext cx="4213225" cy="31369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6629" name="Line 8"/>
          <p:cNvSpPr>
            <a:spLocks noChangeShapeType="1"/>
          </p:cNvSpPr>
          <p:nvPr/>
        </p:nvSpPr>
        <p:spPr bwMode="auto">
          <a:xfrm flipH="1">
            <a:off x="4110038" y="2057400"/>
            <a:ext cx="1609725" cy="11430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0" name="Line 9"/>
          <p:cNvSpPr>
            <a:spLocks noChangeShapeType="1"/>
          </p:cNvSpPr>
          <p:nvPr/>
        </p:nvSpPr>
        <p:spPr bwMode="auto">
          <a:xfrm>
            <a:off x="2743200" y="2057400"/>
            <a:ext cx="228600" cy="11430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1371600" y="1828800"/>
            <a:ext cx="7315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2800" b="1" dirty="0" smtClean="0">
                <a:latin typeface="+mn-lt"/>
              </a:rPr>
              <a:t>Inspect pass through lens – Clean if necessary</a:t>
            </a:r>
          </a:p>
        </p:txBody>
      </p:sp>
      <p:pic>
        <p:nvPicPr>
          <p:cNvPr id="2765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29000"/>
            <a:ext cx="29718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971800"/>
            <a:ext cx="3222625" cy="230346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6188"/>
            <a:ext cx="2951163" cy="228441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858000" cy="4114800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2942" y="1869202"/>
            <a:ext cx="6777789" cy="464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accent6">
                    <a:lumMod val="10000"/>
                  </a:schemeClr>
                </a:solidFill>
                <a:latin typeface="+mn-lt"/>
              </a:rPr>
              <a:t>Preventative Maintenance Schedule for LL3036</a:t>
            </a:r>
            <a:endParaRPr lang="en-US" sz="26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1303338" y="3141663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38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5400" b="1" dirty="0" smtClean="0">
                <a:solidFill>
                  <a:srgbClr val="96E4E9"/>
                </a:solidFill>
                <a:latin typeface="+mj-lt"/>
              </a:rPr>
              <a:t>Disassembly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312738" y="2000250"/>
            <a:ext cx="9372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2800" b="1" dirty="0" smtClean="0">
                <a:latin typeface="+mn-lt"/>
              </a:rPr>
              <a:t>Remove power cables                  Remove </a:t>
            </a:r>
            <a:r>
              <a:rPr lang="en-US" altLang="en-US" sz="2800" b="1" dirty="0" err="1" smtClean="0">
                <a:latin typeface="+mn-lt"/>
              </a:rPr>
              <a:t>allen</a:t>
            </a:r>
            <a:r>
              <a:rPr lang="en-US" altLang="en-US" sz="2800" b="1" dirty="0" smtClean="0">
                <a:latin typeface="+mn-lt"/>
              </a:rPr>
              <a:t> screws  </a:t>
            </a:r>
          </a:p>
        </p:txBody>
      </p:sp>
      <p:pic>
        <p:nvPicPr>
          <p:cNvPr id="307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" y="2790825"/>
            <a:ext cx="3883025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2790825"/>
            <a:ext cx="41148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0726" name="Line 9"/>
          <p:cNvSpPr>
            <a:spLocks noChangeShapeType="1"/>
          </p:cNvSpPr>
          <p:nvPr/>
        </p:nvSpPr>
        <p:spPr bwMode="auto">
          <a:xfrm flipH="1">
            <a:off x="6796088" y="2409825"/>
            <a:ext cx="466725" cy="1828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Line 10"/>
          <p:cNvSpPr>
            <a:spLocks noChangeShapeType="1"/>
          </p:cNvSpPr>
          <p:nvPr/>
        </p:nvSpPr>
        <p:spPr bwMode="auto">
          <a:xfrm>
            <a:off x="7258050" y="2409825"/>
            <a:ext cx="457200" cy="1828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465931" y="1881187"/>
            <a:ext cx="9372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2800" b="1" dirty="0" smtClean="0">
                <a:latin typeface="+mn-lt"/>
              </a:rPr>
              <a:t>Remove pass through            Remove bottom </a:t>
            </a:r>
            <a:r>
              <a:rPr lang="en-US" altLang="en-US" sz="2800" b="1" dirty="0" err="1" smtClean="0">
                <a:latin typeface="+mn-lt"/>
              </a:rPr>
              <a:t>torx</a:t>
            </a:r>
            <a:r>
              <a:rPr lang="en-US" altLang="en-US" sz="2800" b="1" dirty="0" smtClean="0">
                <a:latin typeface="+mn-lt"/>
              </a:rPr>
              <a:t> screws </a:t>
            </a:r>
          </a:p>
        </p:txBody>
      </p:sp>
      <p:pic>
        <p:nvPicPr>
          <p:cNvPr id="3174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4" y="3001126"/>
            <a:ext cx="3241070" cy="276148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843" y="3005638"/>
            <a:ext cx="3892550" cy="27622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1750" name="Line 9"/>
          <p:cNvSpPr>
            <a:spLocks noChangeShapeType="1"/>
          </p:cNvSpPr>
          <p:nvPr/>
        </p:nvSpPr>
        <p:spPr bwMode="auto">
          <a:xfrm>
            <a:off x="7163593" y="2319337"/>
            <a:ext cx="1143000" cy="18288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1" name="Line 10"/>
          <p:cNvSpPr>
            <a:spLocks noChangeShapeType="1"/>
          </p:cNvSpPr>
          <p:nvPr/>
        </p:nvSpPr>
        <p:spPr bwMode="auto">
          <a:xfrm flipH="1">
            <a:off x="5558631" y="2319337"/>
            <a:ext cx="1609725" cy="18288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2" name="Line 11"/>
          <p:cNvSpPr>
            <a:spLocks noChangeShapeType="1"/>
          </p:cNvSpPr>
          <p:nvPr/>
        </p:nvSpPr>
        <p:spPr bwMode="auto">
          <a:xfrm>
            <a:off x="7163593" y="2319337"/>
            <a:ext cx="1143000" cy="27432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3" name="Line 12"/>
          <p:cNvSpPr>
            <a:spLocks noChangeShapeType="1"/>
          </p:cNvSpPr>
          <p:nvPr/>
        </p:nvSpPr>
        <p:spPr bwMode="auto">
          <a:xfrm flipH="1">
            <a:off x="6701631" y="2319337"/>
            <a:ext cx="466725" cy="27432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313531" y="1830805"/>
            <a:ext cx="9372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r" eaLnBrk="1">
              <a:defRPr/>
            </a:pPr>
            <a:r>
              <a:rPr lang="en-US" altLang="en-US" sz="2800" b="1" dirty="0" smtClean="0">
                <a:latin typeface="+mn-lt"/>
              </a:rPr>
              <a:t>Remove rear </a:t>
            </a:r>
            <a:r>
              <a:rPr lang="en-US" altLang="en-US" sz="2800" b="1" dirty="0" err="1" smtClean="0">
                <a:latin typeface="+mn-lt"/>
              </a:rPr>
              <a:t>torx</a:t>
            </a:r>
            <a:r>
              <a:rPr lang="en-US" altLang="en-US" sz="2800" b="1" dirty="0" smtClean="0">
                <a:latin typeface="+mn-lt"/>
              </a:rPr>
              <a:t>                       Remove tag spool and shaft  </a:t>
            </a:r>
          </a:p>
        </p:txBody>
      </p:sp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24150"/>
            <a:ext cx="3892550" cy="27622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2773" name="Line 8"/>
          <p:cNvSpPr>
            <a:spLocks noChangeShapeType="1"/>
          </p:cNvSpPr>
          <p:nvPr/>
        </p:nvSpPr>
        <p:spPr bwMode="auto">
          <a:xfrm>
            <a:off x="1760538" y="2286000"/>
            <a:ext cx="3175" cy="4572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4" name="Line 9"/>
          <p:cNvSpPr>
            <a:spLocks noChangeShapeType="1"/>
          </p:cNvSpPr>
          <p:nvPr/>
        </p:nvSpPr>
        <p:spPr bwMode="auto">
          <a:xfrm>
            <a:off x="3360738" y="2286000"/>
            <a:ext cx="228600" cy="20574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5" name="Line 10"/>
          <p:cNvSpPr>
            <a:spLocks noChangeShapeType="1"/>
          </p:cNvSpPr>
          <p:nvPr/>
        </p:nvSpPr>
        <p:spPr bwMode="auto">
          <a:xfrm>
            <a:off x="2446338" y="2286000"/>
            <a:ext cx="3175" cy="6858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6" name="Line 11"/>
          <p:cNvSpPr>
            <a:spLocks noChangeShapeType="1"/>
          </p:cNvSpPr>
          <p:nvPr/>
        </p:nvSpPr>
        <p:spPr bwMode="auto">
          <a:xfrm flipH="1">
            <a:off x="1071563" y="2286000"/>
            <a:ext cx="238125" cy="9144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277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038" y="2711450"/>
            <a:ext cx="3720338" cy="276148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2778" name="Line 13"/>
          <p:cNvSpPr>
            <a:spLocks noChangeShapeType="1"/>
          </p:cNvSpPr>
          <p:nvPr/>
        </p:nvSpPr>
        <p:spPr bwMode="auto">
          <a:xfrm flipH="1" flipV="1">
            <a:off x="7310438" y="2967038"/>
            <a:ext cx="466725" cy="4667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1074738" y="1703388"/>
            <a:ext cx="75438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3200" b="1" u="sng" dirty="0" smtClean="0">
                <a:latin typeface="+mn-lt"/>
              </a:rPr>
              <a:t>Specifications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3812"/>
              </p:ext>
            </p:extLst>
          </p:nvPr>
        </p:nvGraphicFramePr>
        <p:xfrm>
          <a:off x="1901295" y="2790825"/>
          <a:ext cx="6717243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315"/>
                <a:gridCol w="990600"/>
                <a:gridCol w="31673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Laser Output: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30 Watt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Type: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CO2 Laser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Laser Classification: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Class I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Spot Size: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.003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Input AC</a:t>
                      </a:r>
                      <a:r>
                        <a:rPr lang="en-US" sz="2000" b="1" baseline="0" dirty="0" smtClean="0"/>
                        <a:t> Voltage: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110/220 VAC 50/60Hz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Current: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10 Amps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Dimension: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9” X 8” X21”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732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Weight: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21 </a:t>
                      </a:r>
                      <a:r>
                        <a:rPr lang="en-US" sz="2000" b="1" dirty="0" err="1" smtClean="0"/>
                        <a:t>Lbs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1828800" y="161925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2800" b="1" dirty="0" smtClean="0">
                <a:latin typeface="+mn-lt"/>
              </a:rPr>
              <a:t>Remove case</a:t>
            </a:r>
          </a:p>
        </p:txBody>
      </p:sp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2286000"/>
            <a:ext cx="47498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1236663" y="2990850"/>
            <a:ext cx="78390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>
              <a:defRPr/>
            </a:pPr>
            <a:r>
              <a:rPr lang="en-US" altLang="en-US" sz="4800" b="1" dirty="0" smtClean="0">
                <a:solidFill>
                  <a:srgbClr val="96E4E9"/>
                </a:solidFill>
                <a:latin typeface="+mj-lt"/>
              </a:rPr>
              <a:t>Monthly Preventative Maintenance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858000" cy="4114800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8931" y="1869202"/>
            <a:ext cx="6777789" cy="464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accent6">
                    <a:lumMod val="10000"/>
                  </a:schemeClr>
                </a:solidFill>
                <a:latin typeface="+mn-lt"/>
              </a:rPr>
              <a:t>Preventative Maintenance Schedule for LL3036</a:t>
            </a:r>
            <a:endParaRPr lang="en-US" sz="26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49488"/>
            <a:ext cx="4978400" cy="3465512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6868" name="Text Box 7"/>
          <p:cNvSpPr txBox="1">
            <a:spLocks noChangeArrowheads="1"/>
          </p:cNvSpPr>
          <p:nvPr/>
        </p:nvSpPr>
        <p:spPr bwMode="auto">
          <a:xfrm>
            <a:off x="457200" y="45720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2400" b="1" dirty="0" smtClean="0">
                <a:latin typeface="+mn-lt"/>
              </a:rPr>
              <a:t>Clean fan and air paths</a:t>
            </a:r>
          </a:p>
        </p:txBody>
      </p:sp>
      <p:sp>
        <p:nvSpPr>
          <p:cNvPr id="36869" name="Text Box 8"/>
          <p:cNvSpPr txBox="1">
            <a:spLocks noChangeArrowheads="1"/>
          </p:cNvSpPr>
          <p:nvPr/>
        </p:nvSpPr>
        <p:spPr bwMode="auto">
          <a:xfrm>
            <a:off x="2514600" y="16002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2800" b="1" dirty="0" smtClean="0">
                <a:latin typeface="+mn-lt"/>
              </a:rPr>
              <a:t>Clean/Dust drive mechanism</a:t>
            </a:r>
          </a:p>
        </p:txBody>
      </p:sp>
      <p:sp>
        <p:nvSpPr>
          <p:cNvPr id="36870" name="Text Box 9"/>
          <p:cNvSpPr txBox="1">
            <a:spLocks noChangeArrowheads="1"/>
          </p:cNvSpPr>
          <p:nvPr/>
        </p:nvSpPr>
        <p:spPr bwMode="auto">
          <a:xfrm>
            <a:off x="542131" y="2894013"/>
            <a:ext cx="43434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2400" b="1" dirty="0" smtClean="0">
                <a:latin typeface="+mn-lt"/>
              </a:rPr>
              <a:t>Clean top and bottom drive rollers</a:t>
            </a:r>
          </a:p>
        </p:txBody>
      </p:sp>
      <p:sp>
        <p:nvSpPr>
          <p:cNvPr id="36871" name="Line 10"/>
          <p:cNvSpPr>
            <a:spLocks noChangeShapeType="1"/>
          </p:cNvSpPr>
          <p:nvPr/>
        </p:nvSpPr>
        <p:spPr bwMode="auto">
          <a:xfrm flipV="1">
            <a:off x="4114800" y="4110038"/>
            <a:ext cx="1600200" cy="695325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2" name="Line 11"/>
          <p:cNvSpPr>
            <a:spLocks noChangeShapeType="1"/>
          </p:cNvSpPr>
          <p:nvPr/>
        </p:nvSpPr>
        <p:spPr bwMode="auto">
          <a:xfrm flipV="1">
            <a:off x="1828800" y="3195638"/>
            <a:ext cx="6172200" cy="1381125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3" name="Line 12"/>
          <p:cNvSpPr>
            <a:spLocks noChangeShapeType="1"/>
          </p:cNvSpPr>
          <p:nvPr/>
        </p:nvSpPr>
        <p:spPr bwMode="auto">
          <a:xfrm flipV="1">
            <a:off x="4114800" y="4567238"/>
            <a:ext cx="4114800" cy="238125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4" name="Line 13"/>
          <p:cNvSpPr>
            <a:spLocks noChangeShapeType="1"/>
          </p:cNvSpPr>
          <p:nvPr/>
        </p:nvSpPr>
        <p:spPr bwMode="auto">
          <a:xfrm>
            <a:off x="4199731" y="3171825"/>
            <a:ext cx="2743200" cy="4572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Line 14"/>
          <p:cNvSpPr>
            <a:spLocks noChangeShapeType="1"/>
          </p:cNvSpPr>
          <p:nvPr/>
        </p:nvSpPr>
        <p:spPr bwMode="auto">
          <a:xfrm>
            <a:off x="4199731" y="3171825"/>
            <a:ext cx="1828800" cy="11430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6" name="Line 15"/>
          <p:cNvSpPr>
            <a:spLocks noChangeShapeType="1"/>
          </p:cNvSpPr>
          <p:nvPr/>
        </p:nvSpPr>
        <p:spPr bwMode="auto">
          <a:xfrm>
            <a:off x="6858000" y="3657600"/>
            <a:ext cx="1588" cy="2286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6"/>
          <p:cNvSpPr txBox="1">
            <a:spLocks noChangeArrowheads="1"/>
          </p:cNvSpPr>
          <p:nvPr/>
        </p:nvSpPr>
        <p:spPr bwMode="auto">
          <a:xfrm>
            <a:off x="161131" y="1847850"/>
            <a:ext cx="93726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2800" b="1" dirty="0">
                <a:latin typeface="+mn-lt"/>
              </a:rPr>
              <a:t>Remove </a:t>
            </a:r>
            <a:r>
              <a:rPr lang="en-US" altLang="en-US" sz="2800" b="1" dirty="0" err="1" smtClean="0">
                <a:latin typeface="+mn-lt"/>
              </a:rPr>
              <a:t>galvo</a:t>
            </a:r>
            <a:r>
              <a:rPr lang="en-US" altLang="en-US" sz="2800" b="1" dirty="0" smtClean="0">
                <a:latin typeface="+mn-lt"/>
              </a:rPr>
              <a:t> mirror mover           </a:t>
            </a:r>
            <a:r>
              <a:rPr lang="en-US" altLang="en-US" sz="2800" b="1" dirty="0">
                <a:latin typeface="+mn-lt"/>
              </a:rPr>
              <a:t>Inspect / Clean </a:t>
            </a:r>
            <a:r>
              <a:rPr lang="en-US" altLang="en-US" sz="2800" b="1" dirty="0" smtClean="0">
                <a:latin typeface="+mn-lt"/>
              </a:rPr>
              <a:t>mirror</a:t>
            </a:r>
            <a:endParaRPr lang="en-US" altLang="en-US" sz="2800" b="1" dirty="0">
              <a:latin typeface="+mn-lt"/>
            </a:endParaRPr>
          </a:p>
        </p:txBody>
      </p:sp>
      <p:pic>
        <p:nvPicPr>
          <p:cNvPr id="3789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731" y="2924937"/>
            <a:ext cx="3241070" cy="2761488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3789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581" y="2924175"/>
            <a:ext cx="3892550" cy="2762250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7894" name="Line 9"/>
          <p:cNvSpPr>
            <a:spLocks noChangeShapeType="1"/>
          </p:cNvSpPr>
          <p:nvPr/>
        </p:nvSpPr>
        <p:spPr bwMode="auto">
          <a:xfrm>
            <a:off x="3209131" y="2713799"/>
            <a:ext cx="457200" cy="13716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5" name="Line 10"/>
          <p:cNvSpPr>
            <a:spLocks noChangeShapeType="1"/>
          </p:cNvSpPr>
          <p:nvPr/>
        </p:nvSpPr>
        <p:spPr bwMode="auto">
          <a:xfrm>
            <a:off x="7698581" y="2257425"/>
            <a:ext cx="228600" cy="16002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6" name="Line 11"/>
          <p:cNvSpPr>
            <a:spLocks noChangeShapeType="1"/>
          </p:cNvSpPr>
          <p:nvPr/>
        </p:nvSpPr>
        <p:spPr bwMode="auto">
          <a:xfrm>
            <a:off x="1837531" y="2713799"/>
            <a:ext cx="1588" cy="9144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1828800" y="18288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latin typeface="+mn-lt"/>
              </a:rPr>
              <a:t>Clean </a:t>
            </a:r>
            <a:r>
              <a:rPr lang="en-US" altLang="en-US" sz="2800" b="1" dirty="0" smtClean="0">
                <a:latin typeface="+mn-lt"/>
              </a:rPr>
              <a:t>final lens</a:t>
            </a:r>
            <a:endParaRPr lang="en-US" altLang="en-US" sz="2800" b="1" dirty="0">
              <a:latin typeface="+mn-lt"/>
            </a:endParaRPr>
          </a:p>
        </p:txBody>
      </p:sp>
      <p:pic>
        <p:nvPicPr>
          <p:cNvPr id="3891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78112"/>
            <a:ext cx="4343400" cy="3236913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8917" name="Line 8"/>
          <p:cNvSpPr>
            <a:spLocks noChangeShapeType="1"/>
          </p:cNvSpPr>
          <p:nvPr/>
        </p:nvSpPr>
        <p:spPr bwMode="auto">
          <a:xfrm>
            <a:off x="4343400" y="2449512"/>
            <a:ext cx="457200" cy="1828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6"/>
          <p:cNvSpPr txBox="1">
            <a:spLocks noChangeArrowheads="1"/>
          </p:cNvSpPr>
          <p:nvPr/>
        </p:nvSpPr>
        <p:spPr bwMode="auto">
          <a:xfrm>
            <a:off x="830263" y="1538288"/>
            <a:ext cx="8458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latin typeface="+mn-lt"/>
              </a:rPr>
              <a:t>Inspect / Clean and </a:t>
            </a:r>
            <a:r>
              <a:rPr lang="en-US" altLang="en-US" sz="2800" b="1" dirty="0" smtClean="0">
                <a:latin typeface="+mn-lt"/>
              </a:rPr>
              <a:t>confirm cooling </a:t>
            </a:r>
            <a:r>
              <a:rPr lang="en-US" altLang="en-US" sz="2800" b="1" dirty="0">
                <a:latin typeface="+mn-lt"/>
              </a:rPr>
              <a:t>and </a:t>
            </a:r>
            <a:r>
              <a:rPr lang="en-US" altLang="en-US" sz="2800" b="1" dirty="0" smtClean="0">
                <a:latin typeface="+mn-lt"/>
              </a:rPr>
              <a:t>exhaust fans</a:t>
            </a:r>
            <a:endParaRPr lang="en-US" altLang="en-US" sz="2800" b="1" dirty="0">
              <a:latin typeface="+mn-lt"/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24150"/>
            <a:ext cx="3206750" cy="2990850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3994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743200"/>
            <a:ext cx="3488436" cy="2990088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9942" name="Line 9"/>
          <p:cNvSpPr>
            <a:spLocks noChangeShapeType="1"/>
          </p:cNvSpPr>
          <p:nvPr/>
        </p:nvSpPr>
        <p:spPr bwMode="auto">
          <a:xfrm>
            <a:off x="2971800" y="2057400"/>
            <a:ext cx="1143000" cy="11430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3" name="Line 10"/>
          <p:cNvSpPr>
            <a:spLocks noChangeShapeType="1"/>
          </p:cNvSpPr>
          <p:nvPr/>
        </p:nvSpPr>
        <p:spPr bwMode="auto">
          <a:xfrm>
            <a:off x="2514600" y="2057400"/>
            <a:ext cx="1588" cy="13716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11"/>
          <p:cNvSpPr>
            <a:spLocks noChangeShapeType="1"/>
          </p:cNvSpPr>
          <p:nvPr/>
        </p:nvSpPr>
        <p:spPr bwMode="auto">
          <a:xfrm>
            <a:off x="5715000" y="2057400"/>
            <a:ext cx="1828800" cy="16002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2"/>
          <p:cNvSpPr>
            <a:spLocks noChangeShapeType="1"/>
          </p:cNvSpPr>
          <p:nvPr/>
        </p:nvSpPr>
        <p:spPr bwMode="auto">
          <a:xfrm>
            <a:off x="5715000" y="2057400"/>
            <a:ext cx="685800" cy="2057400"/>
          </a:xfrm>
          <a:prstGeom prst="line">
            <a:avLst/>
          </a:prstGeom>
          <a:noFill/>
          <a:ln w="5472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0"/>
            <a:ext cx="5029200" cy="3465513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2057400" y="161925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latin typeface="+mn-lt"/>
              </a:rPr>
              <a:t>Dust  30VDC and </a:t>
            </a:r>
            <a:r>
              <a:rPr lang="en-US" altLang="en-US" sz="2800" b="1" dirty="0" smtClean="0">
                <a:latin typeface="+mn-lt"/>
              </a:rPr>
              <a:t>control board</a:t>
            </a:r>
            <a:endParaRPr lang="en-US" altLang="en-US" sz="2800" b="1" dirty="0">
              <a:latin typeface="+mn-lt"/>
            </a:endParaRPr>
          </a:p>
        </p:txBody>
      </p:sp>
      <p:sp>
        <p:nvSpPr>
          <p:cNvPr id="40965" name="Line 8"/>
          <p:cNvSpPr>
            <a:spLocks noChangeShapeType="1"/>
          </p:cNvSpPr>
          <p:nvPr/>
        </p:nvSpPr>
        <p:spPr bwMode="auto">
          <a:xfrm>
            <a:off x="3429000" y="2057400"/>
            <a:ext cx="228600" cy="1828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6" name="Line 9"/>
          <p:cNvSpPr>
            <a:spLocks noChangeShapeType="1"/>
          </p:cNvSpPr>
          <p:nvPr/>
        </p:nvSpPr>
        <p:spPr bwMode="auto">
          <a:xfrm flipH="1">
            <a:off x="5253038" y="2057400"/>
            <a:ext cx="466725" cy="20574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5029200" cy="4114800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5691647" y="2286000"/>
            <a:ext cx="4097337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latin typeface="+mn-lt"/>
              </a:rPr>
              <a:t>Check </a:t>
            </a:r>
            <a:r>
              <a:rPr lang="en-US" altLang="en-US" sz="2800" b="1" dirty="0" smtClean="0">
                <a:latin typeface="+mn-lt"/>
              </a:rPr>
              <a:t>pulley lock screws</a:t>
            </a:r>
            <a:endParaRPr lang="en-US" altLang="en-US" sz="2800" b="1" dirty="0">
              <a:latin typeface="+mn-lt"/>
            </a:endParaRPr>
          </a:p>
          <a:p>
            <a:pPr eaLnBrk="1"/>
            <a:endParaRPr lang="en-US" altLang="en-US" sz="2800" b="1" dirty="0">
              <a:latin typeface="+mn-lt"/>
            </a:endParaRPr>
          </a:p>
          <a:p>
            <a:pPr eaLnBrk="1"/>
            <a:endParaRPr lang="en-US" altLang="en-US" sz="2800" b="1" dirty="0">
              <a:latin typeface="+mn-lt"/>
            </a:endParaRPr>
          </a:p>
          <a:p>
            <a:pPr eaLnBrk="1"/>
            <a:r>
              <a:rPr lang="en-US" altLang="en-US" sz="2800" b="1" dirty="0">
                <a:latin typeface="+mn-lt"/>
              </a:rPr>
              <a:t>Inspect </a:t>
            </a:r>
            <a:r>
              <a:rPr lang="en-US" altLang="en-US" sz="2800" b="1" dirty="0" smtClean="0">
                <a:latin typeface="+mn-lt"/>
              </a:rPr>
              <a:t>drive belts </a:t>
            </a:r>
            <a:r>
              <a:rPr lang="en-US" altLang="en-US" sz="2800" b="1" dirty="0">
                <a:latin typeface="+mn-lt"/>
              </a:rPr>
              <a:t>for </a:t>
            </a:r>
            <a:r>
              <a:rPr lang="en-US" altLang="en-US" sz="2800" b="1" dirty="0" smtClean="0">
                <a:latin typeface="+mn-lt"/>
              </a:rPr>
              <a:t>wear</a:t>
            </a:r>
            <a:endParaRPr lang="en-US" altLang="en-US" sz="2800" b="1" dirty="0">
              <a:latin typeface="+mn-lt"/>
            </a:endParaRPr>
          </a:p>
        </p:txBody>
      </p:sp>
      <p:sp>
        <p:nvSpPr>
          <p:cNvPr id="41989" name="Line 8"/>
          <p:cNvSpPr>
            <a:spLocks noChangeShapeType="1"/>
          </p:cNvSpPr>
          <p:nvPr/>
        </p:nvSpPr>
        <p:spPr bwMode="auto">
          <a:xfrm flipH="1" flipV="1">
            <a:off x="3881438" y="2281238"/>
            <a:ext cx="1838325" cy="238125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0" name="Line 9"/>
          <p:cNvSpPr>
            <a:spLocks noChangeShapeType="1"/>
          </p:cNvSpPr>
          <p:nvPr/>
        </p:nvSpPr>
        <p:spPr bwMode="auto">
          <a:xfrm flipH="1">
            <a:off x="4567238" y="2514600"/>
            <a:ext cx="1152525" cy="68580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1" name="Line 10"/>
          <p:cNvSpPr>
            <a:spLocks noChangeShapeType="1"/>
          </p:cNvSpPr>
          <p:nvPr/>
        </p:nvSpPr>
        <p:spPr bwMode="auto">
          <a:xfrm flipH="1" flipV="1">
            <a:off x="2967038" y="2281238"/>
            <a:ext cx="2752725" cy="238125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Line 11"/>
          <p:cNvSpPr>
            <a:spLocks noChangeShapeType="1"/>
          </p:cNvSpPr>
          <p:nvPr/>
        </p:nvSpPr>
        <p:spPr bwMode="auto">
          <a:xfrm flipH="1">
            <a:off x="2967038" y="2514600"/>
            <a:ext cx="2752725" cy="114300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3" name="Line 12"/>
          <p:cNvSpPr>
            <a:spLocks noChangeShapeType="1"/>
          </p:cNvSpPr>
          <p:nvPr/>
        </p:nvSpPr>
        <p:spPr bwMode="auto">
          <a:xfrm flipH="1">
            <a:off x="4110038" y="3657600"/>
            <a:ext cx="1609725" cy="1588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Line 13"/>
          <p:cNvSpPr>
            <a:spLocks noChangeShapeType="1"/>
          </p:cNvSpPr>
          <p:nvPr/>
        </p:nvSpPr>
        <p:spPr bwMode="auto">
          <a:xfrm flipH="1" flipV="1">
            <a:off x="3424238" y="2967038"/>
            <a:ext cx="2295525" cy="695325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020888"/>
            <a:ext cx="4064000" cy="3465512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43012" name="Text Box 7"/>
          <p:cNvSpPr txBox="1">
            <a:spLocks noChangeArrowheads="1"/>
          </p:cNvSpPr>
          <p:nvPr/>
        </p:nvSpPr>
        <p:spPr bwMode="auto">
          <a:xfrm>
            <a:off x="5257800" y="3200400"/>
            <a:ext cx="6172200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latin typeface="+mn-lt"/>
              </a:rPr>
              <a:t>Check and </a:t>
            </a:r>
            <a:r>
              <a:rPr lang="en-US" altLang="en-US" sz="2800" b="1" dirty="0" smtClean="0">
                <a:latin typeface="+mn-lt"/>
              </a:rPr>
              <a:t>clean </a:t>
            </a:r>
            <a:endParaRPr lang="en-US" altLang="en-US" sz="2800" b="1" dirty="0">
              <a:latin typeface="+mn-lt"/>
            </a:endParaRPr>
          </a:p>
          <a:p>
            <a:pPr eaLnBrk="1"/>
            <a:endParaRPr lang="en-US" altLang="en-US" sz="2800" b="1" dirty="0">
              <a:latin typeface="+mn-lt"/>
            </a:endParaRPr>
          </a:p>
          <a:p>
            <a:pPr eaLnBrk="1"/>
            <a:r>
              <a:rPr lang="en-US" altLang="en-US" sz="2800" b="1" dirty="0">
                <a:latin typeface="+mn-lt"/>
              </a:rPr>
              <a:t>Notch and </a:t>
            </a:r>
            <a:r>
              <a:rPr lang="en-US" altLang="en-US" sz="2800" b="1" dirty="0" smtClean="0">
                <a:latin typeface="+mn-lt"/>
              </a:rPr>
              <a:t>tag sensors</a:t>
            </a:r>
            <a:endParaRPr lang="en-US" altLang="en-US" sz="2800" b="1" dirty="0">
              <a:latin typeface="+mn-lt"/>
            </a:endParaRPr>
          </a:p>
        </p:txBody>
      </p:sp>
      <p:sp>
        <p:nvSpPr>
          <p:cNvPr id="43013" name="Line 8"/>
          <p:cNvSpPr>
            <a:spLocks noChangeShapeType="1"/>
          </p:cNvSpPr>
          <p:nvPr/>
        </p:nvSpPr>
        <p:spPr bwMode="auto">
          <a:xfrm flipH="1" flipV="1">
            <a:off x="3424238" y="3195638"/>
            <a:ext cx="1838325" cy="695325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4" name="Line 9"/>
          <p:cNvSpPr>
            <a:spLocks noChangeShapeType="1"/>
          </p:cNvSpPr>
          <p:nvPr/>
        </p:nvSpPr>
        <p:spPr bwMode="auto">
          <a:xfrm flipH="1">
            <a:off x="2281238" y="3886200"/>
            <a:ext cx="2981325" cy="685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42" y="1876425"/>
            <a:ext cx="6858000" cy="4114800"/>
          </a:xfrm>
          <a:prstGeom prst="rect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2942" y="2181225"/>
            <a:ext cx="6777789" cy="464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accent6">
                    <a:lumMod val="10000"/>
                  </a:schemeClr>
                </a:solidFill>
                <a:latin typeface="+mn-lt"/>
              </a:rPr>
              <a:t>Preventative Maintenance Schedule for LL3036</a:t>
            </a:r>
            <a:endParaRPr lang="en-US" sz="26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6"/>
          <p:cNvSpPr txBox="1">
            <a:spLocks noChangeArrowheads="1"/>
          </p:cNvSpPr>
          <p:nvPr/>
        </p:nvSpPr>
        <p:spPr bwMode="auto">
          <a:xfrm>
            <a:off x="2057400" y="299085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4400" b="1" dirty="0">
                <a:solidFill>
                  <a:srgbClr val="96E4E9"/>
                </a:solidFill>
                <a:latin typeface="+mj-lt"/>
              </a:rPr>
              <a:t>Optics Training and Cleaning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2286000"/>
            <a:ext cx="5067300" cy="3465513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45060" name="Text Box 7"/>
          <p:cNvSpPr txBox="1">
            <a:spLocks noChangeArrowheads="1"/>
          </p:cNvSpPr>
          <p:nvPr/>
        </p:nvSpPr>
        <p:spPr bwMode="auto">
          <a:xfrm>
            <a:off x="1761331" y="1590675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latin typeface="+mn-lt"/>
              </a:rPr>
              <a:t>Remove </a:t>
            </a:r>
            <a:r>
              <a:rPr lang="en-US" altLang="en-US" sz="2800" b="1" dirty="0" smtClean="0">
                <a:latin typeface="+mn-lt"/>
              </a:rPr>
              <a:t>optics cover</a:t>
            </a:r>
            <a:endParaRPr lang="en-US" altLang="en-US" sz="2800" b="1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4572000" cy="3200400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4608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743200"/>
            <a:ext cx="48006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Rectangle 1"/>
          <p:cNvSpPr/>
          <p:nvPr/>
        </p:nvSpPr>
        <p:spPr bwMode="auto">
          <a:xfrm>
            <a:off x="1380331" y="2028825"/>
            <a:ext cx="6858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285331" y="2105025"/>
            <a:ext cx="609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047331" y="2219325"/>
            <a:ext cx="838200" cy="1905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42131" y="3324225"/>
            <a:ext cx="10668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370931" y="3438525"/>
            <a:ext cx="609600" cy="2667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513931" y="3571875"/>
            <a:ext cx="457200" cy="2095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94531" y="3571875"/>
            <a:ext cx="1981200" cy="8953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68580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6"/>
          <p:cNvSpPr txBox="1">
            <a:spLocks noChangeArrowheads="1"/>
          </p:cNvSpPr>
          <p:nvPr/>
        </p:nvSpPr>
        <p:spPr bwMode="auto">
          <a:xfrm>
            <a:off x="1837531" y="1486903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2800" b="1" dirty="0">
                <a:latin typeface="+mn-lt"/>
              </a:rPr>
              <a:t>Optical </a:t>
            </a:r>
            <a:r>
              <a:rPr lang="en-US" altLang="en-US" sz="2800" b="1" dirty="0" smtClean="0">
                <a:latin typeface="+mn-lt"/>
              </a:rPr>
              <a:t>beam path</a:t>
            </a:r>
            <a:endParaRPr lang="en-US" altLang="en-US" sz="2800" b="1" dirty="0">
              <a:latin typeface="+mn-lt"/>
            </a:endParaRPr>
          </a:p>
        </p:txBody>
      </p:sp>
      <p:pic>
        <p:nvPicPr>
          <p:cNvPr id="4813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131" y="2333625"/>
            <a:ext cx="6121400" cy="3657600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3" name="Line 8"/>
          <p:cNvSpPr>
            <a:spLocks noChangeShapeType="1"/>
          </p:cNvSpPr>
          <p:nvPr/>
        </p:nvSpPr>
        <p:spPr bwMode="auto">
          <a:xfrm>
            <a:off x="3657600" y="3705225"/>
            <a:ext cx="1588" cy="2286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4" name="Line 9"/>
          <p:cNvSpPr>
            <a:spLocks noChangeShapeType="1"/>
          </p:cNvSpPr>
          <p:nvPr/>
        </p:nvSpPr>
        <p:spPr bwMode="auto">
          <a:xfrm>
            <a:off x="3886200" y="3933825"/>
            <a:ext cx="914400" cy="1588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5" name="Line 10"/>
          <p:cNvSpPr>
            <a:spLocks noChangeShapeType="1"/>
          </p:cNvSpPr>
          <p:nvPr/>
        </p:nvSpPr>
        <p:spPr bwMode="auto">
          <a:xfrm>
            <a:off x="5943600" y="3935413"/>
            <a:ext cx="228600" cy="1588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6" name="Line 11"/>
          <p:cNvSpPr>
            <a:spLocks noChangeShapeType="1"/>
          </p:cNvSpPr>
          <p:nvPr/>
        </p:nvSpPr>
        <p:spPr bwMode="auto">
          <a:xfrm flipH="1">
            <a:off x="6167438" y="4162425"/>
            <a:ext cx="238125" cy="685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6714331" cy="4700032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3121392" y="2444409"/>
            <a:ext cx="1007150" cy="27010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702613" y="2444523"/>
            <a:ext cx="895244" cy="27010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843431" y="2641940"/>
            <a:ext cx="1230961" cy="2250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749791" y="4238625"/>
            <a:ext cx="1566677" cy="27010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509744" y="4373676"/>
            <a:ext cx="895244" cy="31511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150235" y="4671352"/>
            <a:ext cx="671433" cy="24759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031071" y="4657345"/>
            <a:ext cx="2909543" cy="10578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5659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6"/>
          <p:cNvSpPr txBox="1">
            <a:spLocks noChangeArrowheads="1"/>
          </p:cNvSpPr>
          <p:nvPr/>
        </p:nvSpPr>
        <p:spPr bwMode="auto">
          <a:xfrm>
            <a:off x="1371600" y="1419225"/>
            <a:ext cx="7086600" cy="404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200" b="1" dirty="0">
                <a:latin typeface="+mn-lt"/>
              </a:rPr>
              <a:t>When </a:t>
            </a:r>
            <a:r>
              <a:rPr lang="en-US" altLang="en-US" sz="2200" b="1" dirty="0" smtClean="0">
                <a:latin typeface="+mn-lt"/>
              </a:rPr>
              <a:t>cleaning </a:t>
            </a:r>
            <a:r>
              <a:rPr lang="en-US" altLang="en-US" sz="2200" b="1" dirty="0">
                <a:latin typeface="+mn-lt"/>
              </a:rPr>
              <a:t>optics , </a:t>
            </a:r>
          </a:p>
          <a:p>
            <a:pPr eaLnBrk="1"/>
            <a:endParaRPr lang="en-US" altLang="en-US" sz="2200" b="1" dirty="0">
              <a:latin typeface="+mn-lt"/>
            </a:endParaRPr>
          </a:p>
          <a:p>
            <a:pPr eaLnBrk="1"/>
            <a:r>
              <a:rPr lang="en-US" altLang="en-US" sz="2200" b="1" dirty="0">
                <a:latin typeface="+mn-lt"/>
              </a:rPr>
              <a:t>Make sure the lens or mirror is very wet with vinegar.</a:t>
            </a:r>
          </a:p>
          <a:p>
            <a:pPr eaLnBrk="1"/>
            <a:endParaRPr lang="en-US" altLang="en-US" sz="2200" b="1" dirty="0">
              <a:latin typeface="+mn-lt"/>
            </a:endParaRPr>
          </a:p>
          <a:p>
            <a:pPr eaLnBrk="1"/>
            <a:r>
              <a:rPr lang="en-US" altLang="en-US" sz="2200" b="1" dirty="0">
                <a:latin typeface="+mn-lt"/>
              </a:rPr>
              <a:t>Lens and </a:t>
            </a:r>
            <a:r>
              <a:rPr lang="en-US" altLang="en-US" sz="2200" b="1" dirty="0" smtClean="0">
                <a:latin typeface="+mn-lt"/>
              </a:rPr>
              <a:t>mirrors </a:t>
            </a:r>
            <a:r>
              <a:rPr lang="en-US" altLang="en-US" sz="2200" b="1" dirty="0">
                <a:latin typeface="+mn-lt"/>
              </a:rPr>
              <a:t>are surface coated and</a:t>
            </a:r>
          </a:p>
          <a:p>
            <a:pPr eaLnBrk="1"/>
            <a:r>
              <a:rPr lang="en-US" altLang="en-US" sz="2200" b="1" dirty="0">
                <a:latin typeface="+mn-lt"/>
              </a:rPr>
              <a:t>are very easy to scratch.</a:t>
            </a:r>
          </a:p>
          <a:p>
            <a:pPr eaLnBrk="1"/>
            <a:endParaRPr lang="en-US" altLang="en-US" sz="2200" b="1" dirty="0">
              <a:latin typeface="+mn-lt"/>
            </a:endParaRPr>
          </a:p>
          <a:p>
            <a:pPr eaLnBrk="1"/>
            <a:r>
              <a:rPr lang="en-US" altLang="en-US" sz="2200" b="1" dirty="0">
                <a:latin typeface="+mn-lt"/>
              </a:rPr>
              <a:t>Dob or lift the dust and vinegar off the surface.</a:t>
            </a:r>
          </a:p>
          <a:p>
            <a:pPr eaLnBrk="1"/>
            <a:endParaRPr lang="en-US" altLang="en-US" sz="2200" b="1" dirty="0">
              <a:latin typeface="+mn-lt"/>
            </a:endParaRPr>
          </a:p>
          <a:p>
            <a:pPr eaLnBrk="1"/>
            <a:r>
              <a:rPr lang="en-US" altLang="en-US" sz="2200" b="1" dirty="0">
                <a:latin typeface="+mn-lt"/>
              </a:rPr>
              <a:t>Never </a:t>
            </a:r>
            <a:r>
              <a:rPr lang="en-US" altLang="en-US" sz="2200" b="1" dirty="0" smtClean="0">
                <a:latin typeface="+mn-lt"/>
              </a:rPr>
              <a:t>rub </a:t>
            </a:r>
            <a:r>
              <a:rPr lang="en-US" altLang="en-US" sz="2200" b="1" dirty="0">
                <a:latin typeface="+mn-lt"/>
              </a:rPr>
              <a:t>or polish the surface.</a:t>
            </a:r>
          </a:p>
          <a:p>
            <a:pPr eaLnBrk="1"/>
            <a:r>
              <a:rPr lang="en-US" altLang="en-US" sz="2200" b="1" dirty="0">
                <a:latin typeface="+mn-lt"/>
              </a:rPr>
              <a:t>Never use air to dust around lens or mirrors.</a:t>
            </a:r>
          </a:p>
          <a:p>
            <a:pPr eaLnBrk="1"/>
            <a:endParaRPr lang="en-US" altLang="en-US" sz="2200" b="1" dirty="0">
              <a:latin typeface="+mn-lt"/>
            </a:endParaRPr>
          </a:p>
          <a:p>
            <a:pPr eaLnBrk="1"/>
            <a:r>
              <a:rPr lang="en-US" altLang="en-US" sz="2200" b="1" dirty="0">
                <a:latin typeface="+mn-lt"/>
              </a:rPr>
              <a:t>When </a:t>
            </a:r>
            <a:r>
              <a:rPr lang="en-US" altLang="en-US" sz="2200" b="1" dirty="0" smtClean="0">
                <a:latin typeface="+mn-lt"/>
              </a:rPr>
              <a:t>inspecting </a:t>
            </a:r>
            <a:r>
              <a:rPr lang="en-US" altLang="en-US" sz="2200" b="1" dirty="0">
                <a:latin typeface="+mn-lt"/>
              </a:rPr>
              <a:t>surfaces, look for scratches or burns</a:t>
            </a:r>
          </a:p>
          <a:p>
            <a:pPr eaLnBrk="1"/>
            <a:r>
              <a:rPr lang="en-US" altLang="en-US" sz="2200" b="1" dirty="0">
                <a:latin typeface="+mn-lt"/>
              </a:rPr>
              <a:t>Replace and scratched or burned mirror or lens.</a:t>
            </a:r>
          </a:p>
          <a:p>
            <a:pPr eaLnBrk="1"/>
            <a:endParaRPr lang="en-US" alt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730" y="3095625"/>
            <a:ext cx="4353309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>
            <a:solidFill>
              <a:srgbClr val="1D4F90"/>
            </a:solidFill>
            <a:round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1204" name="Text Box 7"/>
          <p:cNvSpPr txBox="1">
            <a:spLocks noChangeArrowheads="1"/>
          </p:cNvSpPr>
          <p:nvPr/>
        </p:nvSpPr>
        <p:spPr bwMode="auto">
          <a:xfrm>
            <a:off x="427204" y="1600200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66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3600" b="1" dirty="0">
                <a:solidFill>
                  <a:srgbClr val="FFC000"/>
                </a:solidFill>
                <a:latin typeface="+mn-lt"/>
              </a:rPr>
              <a:t>DO NOT USE FORCED AIR </a:t>
            </a:r>
            <a:r>
              <a:rPr lang="en-US" altLang="en-US" sz="3600" b="1" dirty="0" smtClean="0">
                <a:solidFill>
                  <a:srgbClr val="FFC000"/>
                </a:solidFill>
                <a:latin typeface="+mn-lt"/>
              </a:rPr>
              <a:t>DUSTERS </a:t>
            </a:r>
          </a:p>
          <a:p>
            <a:pPr algn="ctr" eaLnBrk="1"/>
            <a:r>
              <a:rPr lang="en-US" altLang="en-US" sz="3600" b="1" dirty="0" smtClean="0">
                <a:solidFill>
                  <a:srgbClr val="FFC000"/>
                </a:solidFill>
                <a:latin typeface="+mn-lt"/>
              </a:rPr>
              <a:t>THEY </a:t>
            </a:r>
            <a:r>
              <a:rPr lang="en-US" altLang="en-US" sz="3600" b="1" dirty="0">
                <a:solidFill>
                  <a:srgbClr val="FFC000"/>
                </a:solidFill>
                <a:latin typeface="+mn-lt"/>
              </a:rPr>
              <a:t>CAN DAMAGE OPTICS</a:t>
            </a:r>
          </a:p>
        </p:txBody>
      </p:sp>
      <p:sp>
        <p:nvSpPr>
          <p:cNvPr id="2" name="Rectangle 1"/>
          <p:cNvSpPr/>
          <p:nvPr/>
        </p:nvSpPr>
        <p:spPr>
          <a:xfrm>
            <a:off x="5233384" y="3857625"/>
            <a:ext cx="1895071" cy="29546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/>
            <a:r>
              <a:rPr lang="en-US" altLang="en-US" sz="20000" dirty="0">
                <a:solidFill>
                  <a:srgbClr val="C00000"/>
                </a:solidFill>
              </a:rPr>
              <a:t>X</a:t>
            </a:r>
            <a:endParaRPr lang="en-US" altLang="en-US" sz="2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9144000" cy="3429000"/>
          </a:xfrm>
          <a:prstGeom prst="rect">
            <a:avLst/>
          </a:prstGeom>
          <a:ln w="38100">
            <a:solidFill>
              <a:srgbClr val="1D4F90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5931" y="1828800"/>
            <a:ext cx="6777789" cy="4358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10000"/>
                  </a:schemeClr>
                </a:solidFill>
                <a:latin typeface="+mn-lt"/>
              </a:rPr>
              <a:t>LL3036 Trouble Shooting Chart</a:t>
            </a:r>
            <a:endParaRPr lang="en-US" sz="2400" b="1" dirty="0">
              <a:solidFill>
                <a:schemeClr val="accent6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6"/>
          <p:cNvSpPr txBox="1">
            <a:spLocks noChangeArrowheads="1"/>
          </p:cNvSpPr>
          <p:nvPr/>
        </p:nvSpPr>
        <p:spPr bwMode="auto">
          <a:xfrm>
            <a:off x="1371600" y="1828800"/>
            <a:ext cx="7086600" cy="3421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3200" b="1" dirty="0" smtClean="0">
                <a:latin typeface="+mn-lt"/>
              </a:rPr>
              <a:t>                       Thank </a:t>
            </a:r>
            <a:r>
              <a:rPr lang="en-US" altLang="en-US" sz="3200" b="1" dirty="0">
                <a:latin typeface="+mn-lt"/>
              </a:rPr>
              <a:t>You</a:t>
            </a:r>
          </a:p>
          <a:p>
            <a:pPr eaLnBrk="1"/>
            <a:endParaRPr lang="en-US" altLang="en-US" sz="2400" b="1" dirty="0">
              <a:latin typeface="+mn-lt"/>
            </a:endParaRPr>
          </a:p>
          <a:p>
            <a:pPr eaLnBrk="1"/>
            <a:r>
              <a:rPr lang="en-US" altLang="en-US" sz="2400" b="1" dirty="0" smtClean="0">
                <a:latin typeface="+mn-lt"/>
              </a:rPr>
              <a:t>Field Service:  1-800-401-0716</a:t>
            </a:r>
          </a:p>
          <a:p>
            <a:pPr eaLnBrk="1"/>
            <a:endParaRPr lang="en-US" altLang="en-US" sz="2400" b="1" dirty="0" smtClean="0">
              <a:latin typeface="+mn-lt"/>
            </a:endParaRPr>
          </a:p>
          <a:p>
            <a:pPr eaLnBrk="1"/>
            <a:r>
              <a:rPr lang="en-US" altLang="en-US" sz="2400" b="1" dirty="0" err="1" smtClean="0">
                <a:latin typeface="+mn-lt"/>
              </a:rPr>
              <a:t>InfoSight</a:t>
            </a:r>
            <a:r>
              <a:rPr lang="en-US" altLang="en-US" sz="2400" b="1" dirty="0" smtClean="0">
                <a:latin typeface="+mn-lt"/>
              </a:rPr>
              <a:t> : 1-740-642-3600</a:t>
            </a:r>
          </a:p>
          <a:p>
            <a:pPr eaLnBrk="1"/>
            <a:endParaRPr lang="en-US" altLang="en-US" sz="2400" b="1" dirty="0" smtClean="0">
              <a:latin typeface="+mn-lt"/>
            </a:endParaRPr>
          </a:p>
          <a:p>
            <a:pPr eaLnBrk="1"/>
            <a:r>
              <a:rPr lang="en-US" altLang="en-US" sz="2400" b="1" dirty="0" smtClean="0">
                <a:latin typeface="+mn-lt"/>
              </a:rPr>
              <a:t>Forum :  http://www.infosight.com/forums/</a:t>
            </a:r>
          </a:p>
          <a:p>
            <a:pPr eaLnBrk="1"/>
            <a:endParaRPr lang="en-US" altLang="en-US" sz="2400" b="1" dirty="0" smtClean="0">
              <a:latin typeface="+mn-lt"/>
            </a:endParaRPr>
          </a:p>
          <a:p>
            <a:pPr eaLnBrk="1"/>
            <a:r>
              <a:rPr lang="en-US" altLang="en-US" sz="2400" b="1" dirty="0" smtClean="0">
                <a:latin typeface="+mn-lt"/>
              </a:rPr>
              <a:t>Online Manual:  </a:t>
            </a:r>
            <a:r>
              <a:rPr lang="en-US" altLang="en-US" sz="2000" b="1" dirty="0">
                <a:latin typeface="+mn-lt"/>
              </a:rPr>
              <a:t>http://bit.ly/28YBaLT</a:t>
            </a:r>
            <a:endParaRPr lang="en-US" altLang="en-US" sz="2400" b="1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3200" b="1" dirty="0" smtClean="0">
                <a:solidFill>
                  <a:srgbClr val="96E4E9"/>
                </a:solidFill>
                <a:latin typeface="+mn-lt"/>
              </a:rPr>
              <a:t>Required Tools: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3200" b="1" dirty="0" smtClean="0">
                <a:solidFill>
                  <a:srgbClr val="96E4E9"/>
                </a:solidFill>
                <a:latin typeface="+mn-lt"/>
              </a:rPr>
              <a:t>Required Tools:</a:t>
            </a:r>
            <a:endParaRPr lang="en-US" altLang="en-US" sz="3200" b="1" dirty="0">
              <a:solidFill>
                <a:srgbClr val="96E4E9"/>
              </a:solidFill>
              <a:latin typeface="+mn-lt"/>
            </a:endParaRP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1143627" y="3136107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SzPct val="52000"/>
              <a:buFont typeface="Times New Roman" pitchFamily="16" charset="0"/>
              <a:buBlip>
                <a:blip r:embed="rId3"/>
              </a:buBlip>
              <a:defRPr/>
            </a:pPr>
            <a:r>
              <a:rPr lang="en-US" altLang="en-US" sz="2400" b="1" dirty="0" smtClean="0"/>
              <a:t>    </a:t>
            </a:r>
            <a:r>
              <a:rPr lang="en-US" altLang="en-US" sz="2400" b="1" dirty="0" smtClean="0">
                <a:latin typeface="+mn-lt"/>
              </a:rPr>
              <a:t>Security </a:t>
            </a:r>
            <a:r>
              <a:rPr lang="en-US" altLang="en-US" sz="2400" b="1" dirty="0" err="1">
                <a:latin typeface="+mn-lt"/>
              </a:rPr>
              <a:t>Torx</a:t>
            </a:r>
            <a:r>
              <a:rPr lang="en-US" altLang="en-US" sz="2400" b="1" dirty="0">
                <a:latin typeface="+mn-lt"/>
              </a:rPr>
              <a:t> </a:t>
            </a:r>
            <a:r>
              <a:rPr lang="en-US" altLang="en-US" sz="2400" b="1" dirty="0" smtClean="0">
                <a:latin typeface="+mn-lt"/>
              </a:rPr>
              <a:t>driver </a:t>
            </a:r>
            <a:r>
              <a:rPr lang="en-US" altLang="en-US" sz="2400" b="1" dirty="0">
                <a:latin typeface="+mn-lt"/>
              </a:rPr>
              <a:t>– T25</a:t>
            </a:r>
          </a:p>
          <a:p>
            <a:pPr>
              <a:lnSpc>
                <a:spcPct val="187000"/>
              </a:lnSpc>
              <a:buSzPct val="52000"/>
              <a:defRPr/>
            </a:pPr>
            <a:endParaRPr lang="en-US" altLang="en-US" sz="2400" b="1" dirty="0"/>
          </a:p>
        </p:txBody>
      </p:sp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206" y="3857625"/>
            <a:ext cx="5791200" cy="1828800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38" y="2747963"/>
            <a:ext cx="3886200" cy="1824037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3200" b="1" dirty="0">
                <a:solidFill>
                  <a:srgbClr val="96E4E9"/>
                </a:solidFill>
              </a:rPr>
              <a:t>Required Tools: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150938" y="3249613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</a:t>
            </a:r>
            <a:r>
              <a:rPr lang="en-US" altLang="en-US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Security </a:t>
            </a:r>
            <a:r>
              <a:rPr lang="en-US" altLang="en-US" sz="2400" b="1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Torx</a:t>
            </a: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en-US" altLang="en-US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driver </a:t>
            </a: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– T25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    Allen </a:t>
            </a:r>
            <a:r>
              <a:rPr lang="en-US" altLang="en-US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wrench set </a:t>
            </a:r>
            <a:r>
              <a:rPr lang="en-US" altLang="en-US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(English</a:t>
            </a:r>
            <a:r>
              <a:rPr lang="en-US" altLang="en-US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)</a:t>
            </a:r>
            <a:endParaRPr lang="en-US" alt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8" y="2257425"/>
            <a:ext cx="3835400" cy="2743200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3200" b="1" dirty="0" smtClean="0">
                <a:solidFill>
                  <a:srgbClr val="96E4E9"/>
                </a:solidFill>
                <a:latin typeface="+mj-lt"/>
              </a:rPr>
              <a:t>Required Tools:</a:t>
            </a:r>
            <a:endParaRPr lang="en-US" altLang="en-US" sz="3200" b="1" dirty="0">
              <a:solidFill>
                <a:srgbClr val="96E4E9"/>
              </a:solidFill>
              <a:latin typeface="+mj-lt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150938" y="3097213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 smtClean="0">
                <a:latin typeface="+mn-lt"/>
              </a:rPr>
              <a:t>    Security </a:t>
            </a:r>
            <a:r>
              <a:rPr lang="en-US" altLang="en-US" sz="2400" b="1" dirty="0" err="1">
                <a:latin typeface="+mn-lt"/>
              </a:rPr>
              <a:t>Torx</a:t>
            </a:r>
            <a:r>
              <a:rPr lang="en-US" altLang="en-US" sz="2400" b="1" dirty="0">
                <a:latin typeface="+mn-lt"/>
              </a:rPr>
              <a:t> </a:t>
            </a:r>
            <a:r>
              <a:rPr lang="en-US" altLang="en-US" sz="2400" b="1" dirty="0" smtClean="0">
                <a:latin typeface="+mn-lt"/>
              </a:rPr>
              <a:t>driver </a:t>
            </a:r>
            <a:r>
              <a:rPr lang="en-US" altLang="en-US" sz="2400" b="1" dirty="0">
                <a:latin typeface="+mn-lt"/>
              </a:rPr>
              <a:t>– T25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latin typeface="+mn-lt"/>
              </a:rPr>
              <a:t>    Allen </a:t>
            </a:r>
            <a:r>
              <a:rPr lang="en-US" altLang="en-US" sz="2400" b="1" dirty="0" smtClean="0">
                <a:latin typeface="+mn-lt"/>
              </a:rPr>
              <a:t>wrench set </a:t>
            </a:r>
            <a:r>
              <a:rPr lang="en-US" altLang="en-US" sz="2400" b="1" dirty="0">
                <a:latin typeface="+mn-lt"/>
              </a:rPr>
              <a:t>(English)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latin typeface="+mn-lt"/>
              </a:rPr>
              <a:t>    Lint </a:t>
            </a:r>
            <a:r>
              <a:rPr lang="en-US" altLang="en-US" sz="2400" b="1" dirty="0" smtClean="0">
                <a:latin typeface="+mn-lt"/>
              </a:rPr>
              <a:t>free cloth</a:t>
            </a:r>
          </a:p>
          <a:p>
            <a:pPr>
              <a:lnSpc>
                <a:spcPct val="187000"/>
              </a:lnSpc>
              <a:buSzPct val="52000"/>
              <a:defRPr/>
            </a:pPr>
            <a:endParaRPr lang="en-US" altLang="en-US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058" y="2257425"/>
            <a:ext cx="3200400" cy="2552700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3200" b="1" dirty="0" smtClean="0">
                <a:solidFill>
                  <a:srgbClr val="96E4E9"/>
                </a:solidFill>
                <a:latin typeface="+mn-lt"/>
              </a:rPr>
              <a:t>Required Tools:</a:t>
            </a:r>
            <a:endParaRPr lang="en-US" altLang="en-US" sz="3200" b="1" dirty="0">
              <a:solidFill>
                <a:srgbClr val="96E4E9"/>
              </a:solidFill>
              <a:latin typeface="+mn-lt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50938" y="3097213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0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    </a:t>
            </a:r>
            <a:r>
              <a:rPr lang="en-US" altLang="en-US" sz="2400" b="1" dirty="0" smtClean="0">
                <a:latin typeface="+mn-lt"/>
              </a:rPr>
              <a:t>Security </a:t>
            </a:r>
            <a:r>
              <a:rPr lang="en-US" altLang="en-US" sz="2400" b="1" dirty="0" err="1">
                <a:latin typeface="+mn-lt"/>
              </a:rPr>
              <a:t>Torx</a:t>
            </a:r>
            <a:r>
              <a:rPr lang="en-US" altLang="en-US" sz="2400" b="1" dirty="0">
                <a:latin typeface="+mn-lt"/>
              </a:rPr>
              <a:t> </a:t>
            </a:r>
            <a:r>
              <a:rPr lang="en-US" altLang="en-US" sz="2400" b="1" dirty="0" smtClean="0">
                <a:latin typeface="+mn-lt"/>
              </a:rPr>
              <a:t>driver </a:t>
            </a:r>
            <a:r>
              <a:rPr lang="en-US" altLang="en-US" sz="2400" b="1" dirty="0">
                <a:latin typeface="+mn-lt"/>
              </a:rPr>
              <a:t>– T25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latin typeface="+mn-lt"/>
              </a:rPr>
              <a:t>    Allen </a:t>
            </a:r>
            <a:r>
              <a:rPr lang="en-US" altLang="en-US" sz="2400" b="1" dirty="0" smtClean="0">
                <a:latin typeface="+mn-lt"/>
              </a:rPr>
              <a:t>wrench set </a:t>
            </a:r>
            <a:r>
              <a:rPr lang="en-US" altLang="en-US" sz="2400" b="1" dirty="0">
                <a:latin typeface="+mn-lt"/>
              </a:rPr>
              <a:t>(English)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latin typeface="+mn-lt"/>
              </a:rPr>
              <a:t>    Lint </a:t>
            </a:r>
            <a:r>
              <a:rPr lang="en-US" altLang="en-US" sz="2400" b="1" dirty="0" smtClean="0">
                <a:latin typeface="+mn-lt"/>
              </a:rPr>
              <a:t>free cloth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 smtClean="0">
                <a:latin typeface="+mn-lt"/>
              </a:rPr>
              <a:t>    </a:t>
            </a:r>
            <a:r>
              <a:rPr lang="en-US" altLang="en-US" sz="2400" b="1" dirty="0">
                <a:latin typeface="+mn-lt"/>
              </a:rPr>
              <a:t>White </a:t>
            </a:r>
            <a:r>
              <a:rPr lang="en-US" altLang="en-US" sz="2400" b="1" dirty="0" smtClean="0">
                <a:latin typeface="+mn-lt"/>
              </a:rPr>
              <a:t>vinegar</a:t>
            </a:r>
            <a:endParaRPr lang="en-US" altLang="en-US" sz="2400" b="1" dirty="0">
              <a:latin typeface="+mn-lt"/>
            </a:endParaRPr>
          </a:p>
          <a:p>
            <a:pPr>
              <a:lnSpc>
                <a:spcPct val="187000"/>
              </a:lnSpc>
              <a:buSzPct val="52000"/>
              <a:defRPr/>
            </a:pPr>
            <a:endParaRPr lang="en-US" alt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2162175"/>
            <a:ext cx="3886200" cy="2551113"/>
          </a:xfrm>
          <a:prstGeom prst="rect">
            <a:avLst/>
          </a:prstGeom>
          <a:noFill/>
          <a:ln w="38100">
            <a:solidFill>
              <a:srgbClr val="1D4F9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defRPr/>
            </a:pPr>
            <a:r>
              <a:rPr lang="en-US" altLang="en-US" sz="3200" b="1" dirty="0" smtClean="0">
                <a:solidFill>
                  <a:srgbClr val="96E4E9"/>
                </a:solidFill>
                <a:latin typeface="+mn-lt"/>
              </a:rPr>
              <a:t>Required Tools:</a:t>
            </a:r>
            <a:endParaRPr lang="en-US" altLang="en-US" sz="3200" b="1" dirty="0">
              <a:solidFill>
                <a:srgbClr val="96E4E9"/>
              </a:solidFill>
              <a:latin typeface="+mn-lt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50938" y="3097213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000" b="1" dirty="0" smtClean="0">
                <a:latin typeface="+mn-lt"/>
              </a:rPr>
              <a:t>    </a:t>
            </a:r>
            <a:r>
              <a:rPr lang="en-US" altLang="en-US" sz="2400" b="1" dirty="0" smtClean="0">
                <a:latin typeface="+mn-lt"/>
              </a:rPr>
              <a:t>Security </a:t>
            </a:r>
            <a:r>
              <a:rPr lang="en-US" altLang="en-US" sz="2400" b="1" dirty="0" err="1">
                <a:latin typeface="+mn-lt"/>
              </a:rPr>
              <a:t>Torx</a:t>
            </a:r>
            <a:r>
              <a:rPr lang="en-US" altLang="en-US" sz="2400" b="1" dirty="0">
                <a:latin typeface="+mn-lt"/>
              </a:rPr>
              <a:t> </a:t>
            </a:r>
            <a:r>
              <a:rPr lang="en-US" altLang="en-US" sz="2400" b="1" dirty="0" smtClean="0">
                <a:latin typeface="+mn-lt"/>
              </a:rPr>
              <a:t>driver </a:t>
            </a:r>
            <a:r>
              <a:rPr lang="en-US" altLang="en-US" sz="2400" b="1" dirty="0">
                <a:latin typeface="+mn-lt"/>
              </a:rPr>
              <a:t>– T25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latin typeface="+mn-lt"/>
              </a:rPr>
              <a:t>    Allen </a:t>
            </a:r>
            <a:r>
              <a:rPr lang="en-US" altLang="en-US" sz="2400" b="1" dirty="0" smtClean="0">
                <a:latin typeface="+mn-lt"/>
              </a:rPr>
              <a:t>wrench set </a:t>
            </a:r>
            <a:r>
              <a:rPr lang="en-US" altLang="en-US" sz="2400" b="1" dirty="0">
                <a:latin typeface="+mn-lt"/>
              </a:rPr>
              <a:t>(English)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latin typeface="+mn-lt"/>
              </a:rPr>
              <a:t>    Lint </a:t>
            </a:r>
            <a:r>
              <a:rPr lang="en-US" altLang="en-US" sz="2400" b="1" dirty="0" smtClean="0">
                <a:latin typeface="+mn-lt"/>
              </a:rPr>
              <a:t>free cloth</a:t>
            </a: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 smtClean="0">
                <a:latin typeface="+mn-lt"/>
              </a:rPr>
              <a:t>    </a:t>
            </a:r>
            <a:r>
              <a:rPr lang="en-US" altLang="en-US" sz="2400" b="1" dirty="0">
                <a:latin typeface="+mn-lt"/>
              </a:rPr>
              <a:t>White </a:t>
            </a:r>
            <a:r>
              <a:rPr lang="en-US" altLang="en-US" sz="2400" b="1" dirty="0" smtClean="0">
                <a:latin typeface="+mn-lt"/>
              </a:rPr>
              <a:t>vinegar</a:t>
            </a:r>
            <a:endParaRPr lang="en-US" altLang="en-US" sz="2400" b="1" dirty="0">
              <a:latin typeface="+mn-lt"/>
            </a:endParaRPr>
          </a:p>
          <a:p>
            <a:pPr>
              <a:lnSpc>
                <a:spcPct val="187000"/>
              </a:lnSpc>
              <a:buSzPct val="52000"/>
              <a:buFont typeface="Times New Roman" pitchFamily="16" charset="0"/>
              <a:buBlip>
                <a:blip r:embed="rId4"/>
              </a:buBlip>
              <a:defRPr/>
            </a:pPr>
            <a:r>
              <a:rPr lang="en-US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 S A F E T Y      G L A S </a:t>
            </a:r>
            <a:r>
              <a:rPr lang="en-US" altLang="en-US" sz="24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</a:t>
            </a:r>
            <a:r>
              <a:rPr lang="en-US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 S    !   !   !  </a:t>
            </a:r>
            <a:r>
              <a:rPr lang="en-US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!</a:t>
            </a:r>
            <a:endParaRPr lang="en-US" altLang="en-US" sz="2400" b="1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rgbClr val="FFFFFF"/>
      </a:lt1>
      <a:dk2>
        <a:srgbClr val="8DCFD3"/>
      </a:dk2>
      <a:lt2>
        <a:srgbClr val="8DCFD3"/>
      </a:lt2>
      <a:accent1>
        <a:srgbClr val="E5E5E5"/>
      </a:accent1>
      <a:accent2>
        <a:srgbClr val="E5E5E5"/>
      </a:accent2>
      <a:accent3>
        <a:srgbClr val="E5E5E5"/>
      </a:accent3>
      <a:accent4>
        <a:srgbClr val="E5E5E5"/>
      </a:accent4>
      <a:accent5>
        <a:srgbClr val="E5E5E5"/>
      </a:accent5>
      <a:accent6>
        <a:srgbClr val="E5E5E5"/>
      </a:accent6>
      <a:hlink>
        <a:srgbClr val="E5E5E5"/>
      </a:hlink>
      <a:folHlink>
        <a:srgbClr val="E5E5E5"/>
      </a:folHlink>
    </a:clrScheme>
    <a:fontScheme name="Custom 5">
      <a:majorFont>
        <a:latin typeface="Helvetica"/>
        <a:ea typeface=""/>
        <a:cs typeface=""/>
      </a:majorFont>
      <a:minorFont>
        <a:latin typeface="Helvetica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414</Words>
  <Application>Microsoft Office PowerPoint</Application>
  <PresentationFormat>Custom</PresentationFormat>
  <Paragraphs>98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LL3036  Maintenance</dc:title>
  <dc:creator>Edward ONeal</dc:creator>
  <cp:lastModifiedBy>Joan G Manchester</cp:lastModifiedBy>
  <cp:revision>39</cp:revision>
  <cp:lastPrinted>1601-01-01T00:00:00Z</cp:lastPrinted>
  <dcterms:created xsi:type="dcterms:W3CDTF">2008-07-30T11:52:24Z</dcterms:created>
  <dcterms:modified xsi:type="dcterms:W3CDTF">2017-02-10T21:10:52Z</dcterms:modified>
</cp:coreProperties>
</file>